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 autoAdjust="0"/>
    <p:restoredTop sz="94660"/>
  </p:normalViewPr>
  <p:slideViewPr>
    <p:cSldViewPr snapToGrid="0">
      <p:cViewPr varScale="1">
        <p:scale>
          <a:sx n="67" d="100"/>
          <a:sy n="67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club.ru/index.php?page=book_view_red&amp;book_id=282342" TargetMode="External"/><Relationship Id="rId2" Type="http://schemas.openxmlformats.org/officeDocument/2006/relationships/hyperlink" Target="https://biblioclub.ru/index.php?page=book_view_red&amp;book_id=43743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blioclub.ru/index.php?page=book_view_red&amp;book_id=68422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407" y="136252"/>
            <a:ext cx="79763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Донской Государственный Технический Университет.</a:t>
            </a:r>
          </a:p>
          <a:p>
            <a:pPr algn="ctr" eaLnBrk="1" hangingPunct="1">
              <a:defRPr/>
            </a:pPr>
            <a:r>
              <a:rPr lang="ru-RU" altLang="ru-RU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Факультет: Информатика и вычислительная техника.</a:t>
            </a:r>
          </a:p>
          <a:p>
            <a:pPr algn="ctr" eaLnBrk="1" hangingPunct="1">
              <a:defRPr/>
            </a:pPr>
            <a:r>
              <a:rPr lang="ru-RU" altLang="ru-RU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Предмет: история (история России, всеобщая история)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48602" y="2256352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altLang="ru-RU" sz="2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Презентация по теме</a:t>
            </a:r>
            <a:endParaRPr lang="ru-RU" sz="2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2"/>
          <p:cNvSpPr>
            <a:spLocks noChangeArrowheads="1"/>
          </p:cNvSpPr>
          <p:nvPr/>
        </p:nvSpPr>
        <p:spPr bwMode="auto">
          <a:xfrm>
            <a:off x="1182206" y="2670520"/>
            <a:ext cx="9876790" cy="961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Россия в XVII в.: от Смуты к стабильности. Окончательное оформление крепостничества. Русская культура в XIII-XVII вв. Московское царство и Речь Посполитая во второй половине XVI – первой половине XVII вв.: сравнительная характеристика.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258640" y="3705980"/>
            <a:ext cx="453272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Выполнили</a:t>
            </a: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Заболотный</a:t>
            </a: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И.А.</a:t>
            </a:r>
          </a:p>
          <a:p>
            <a:pPr algn="r">
              <a:spcBef>
                <a:spcPct val="0"/>
              </a:spcBef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Котелевец К.А.</a:t>
            </a:r>
            <a:endParaRPr lang="ru-RU" sz="2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</a:pPr>
            <a:endParaRPr lang="en-US" sz="2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Проверил</a:t>
            </a: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Воскобойников</a:t>
            </a: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С. Г.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4580256" y="6087930"/>
            <a:ext cx="3080695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Ростов-на-Дону</a:t>
            </a:r>
            <a:endParaRPr lang="en-US" sz="2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sz="2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241234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Смутное время, его причины и последствия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205680" y="1142725"/>
            <a:ext cx="11780639" cy="5087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Последствия Смуты для России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Экономические: Разорение многих районов страны, убыль население, снижение сбора налогов и, как следствие, боеспособности армии, долгий период восстановления хозяйства при Михаиле Романове, усиление крепостного права.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Военные: Уступка Швеции Ингерманландии и выхода в Балтийское море, ещё больше территорий отдали Речи Посполитой – Брянск, Смоленск, Чернигов. Тем не менее, сформировались новые внешнеполитические задачи на XVII век для новой династии, среди них был не только вопрос возвращения утерянных земель, но и освоение Сибири и расширение контактов с европейскими странами. </a:t>
            </a:r>
          </a:p>
          <a:p>
            <a:pPr algn="just">
              <a:lnSpc>
                <a:spcPct val="120000"/>
              </a:lnSpc>
            </a:pPr>
            <a:endParaRPr lang="ru-RU" sz="170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Политические: Начало царствования династии Романовых, период совместного правления Михаила Романова и его отца – патриарха Филарета, повышение роли Земского собора. </a:t>
            </a:r>
          </a:p>
          <a:p>
            <a:pPr algn="just">
              <a:lnSpc>
                <a:spcPct val="120000"/>
              </a:lnSpc>
            </a:pPr>
            <a:endParaRPr lang="ru-RU" sz="170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 народных массах: Из-за Смуты они стали более раздражительными, что часто приводило к народным выступлениям в XVII веке.</a:t>
            </a:r>
            <a:b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1700" b="1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3106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крестьянство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38335" y="1170455"/>
            <a:ext cx="11915329" cy="414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Вся жизнь православного человека в 17 веке была связана с церковью. При рождении его крестили в церкви; молодожёнов — венчали в церкви; умершего — отпевали в церкви. Богослужение проходило по церковным книгам. В некоторых семьях читались нравоучительные книги о житиях святых. Ростки нового в разных областях жизни отразились и во взглядах людей XVII в. Появились новые ценности в обществе, новое восприятие действительности, изменялось миропонимание человека.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Наряду с послушанием и исполнением воли старших, что очень ценилось в прежние века, пробуждается интерес к самостоятель­ным поступкам. Ценится стремление к знаниям и образованию, же­лание понять и объяснить происходящее вокруг. Больше внимания уделяется человеку, его земным делам. Все эти изменения отража­лись в культуре.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Духовный мир крестьянина был тесно связан с природой и опи­рался на опыт поколений. Крестьяне в решении многих вопросов действовали по обычаю: как прадеды и деды жили и поступали.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Традиционность в крестьянской культуре прослеживалась в на­родном творчестве и фольклоре. Зимой молодёжь собиралась «на посиделки» в какой-нибудь просторной избе. Там рассказывались сказки и легенды, пелись старинные песни. Летом — водили хорово­ды, устраивали игры с песнями и речитативами.</a:t>
            </a:r>
          </a:p>
        </p:txBody>
      </p:sp>
    </p:spTree>
    <p:extLst>
      <p:ext uri="{BB962C8B-B14F-4D97-AF65-F5344CB8AC3E}">
        <p14:creationId xmlns:p14="http://schemas.microsoft.com/office/powerpoint/2010/main" val="327722243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крестьянство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77E45-0AB5-4E4B-BB31-07416040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70" y="1284114"/>
            <a:ext cx="7626260" cy="4289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B532A-B62A-41CE-BF87-42F273DA9438}"/>
              </a:ext>
            </a:extLst>
          </p:cNvPr>
          <p:cNvSpPr txBox="1"/>
          <p:nvPr/>
        </p:nvSpPr>
        <p:spPr>
          <a:xfrm>
            <a:off x="4069142" y="5692684"/>
            <a:ext cx="405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2 – Крестьянство</a:t>
            </a:r>
          </a:p>
        </p:txBody>
      </p:sp>
    </p:spTree>
    <p:extLst>
      <p:ext uri="{BB962C8B-B14F-4D97-AF65-F5344CB8AC3E}">
        <p14:creationId xmlns:p14="http://schemas.microsoft.com/office/powerpoint/2010/main" val="241453764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81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крестьянство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38335" y="1042064"/>
            <a:ext cx="11915329" cy="4773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Крестьянская семья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Взимание государством налогов в конце XVII в. с «двора» спо­собствовало тому, что крестьянские семьи продолжали жить «од­ним двором». Под одной крышей объединялось несколько поко­лений одной семьи. Это давало возможность старшим передавать свой опыт и знания, а младшим — ухаживать за старшими, воспи­тывая в себе чувство уважения к старости. Так создавались боль­шие семьи с чётким разделением обязанностей.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 крестьянской семье не было пассивных созерцателей, труди­лись все «от мала до велика». Дети посильно помогали старшим. Семья считалась хозяйственной и нравственной основой пра­вильного образа жизни. На холостого человека, без семьи, смо­трели с сожалением или презрением. Холостой образ жизни счи­тался отклонением от нормы. Такое миропонимание отразилось в поговорках, например: «Семейное счастье всего дороже».</a:t>
            </a:r>
          </a:p>
          <a:p>
            <a:pPr algn="just">
              <a:lnSpc>
                <a:spcPct val="120000"/>
              </a:lnSpc>
            </a:pPr>
            <a:endParaRPr lang="ru-RU" sz="170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Городская жизнь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Жизнь в городе менялась быстрее, чем на селе. Именно город­ская жизнь определила в дальнейшем развитие страны. В город­ской среде быстрее, чем в крестьянской, приживалась светская (не­церковная) культура. Знатные люди стали обучать своих детей не только грамоте, но и наукам, греческому и латинскому языкам, заво­дили новую обстановку в доме по западному образцу. </a:t>
            </a:r>
          </a:p>
        </p:txBody>
      </p:sp>
    </p:spTree>
    <p:extLst>
      <p:ext uri="{BB962C8B-B14F-4D97-AF65-F5344CB8AC3E}">
        <p14:creationId xmlns:p14="http://schemas.microsoft.com/office/powerpoint/2010/main" val="8192573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крестьянство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38335" y="862838"/>
            <a:ext cx="11915329" cy="5680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6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Сельское хозяйство и положение крестьян во второй половине XVII в. в Речь Посполитой</a:t>
            </a:r>
          </a:p>
          <a:p>
            <a:pPr algn="ctr">
              <a:lnSpc>
                <a:spcPct val="120000"/>
              </a:lnSpc>
            </a:pPr>
            <a:endParaRPr lang="ru-RU" sz="1600" b="1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Эти черты выступают прежде всего в технике земледелия, вообще консервативной для всего феодального периода. Наблюдаются случаи перехода от трехполья к </a:t>
            </a:r>
            <a:r>
              <a:rPr lang="ru-RU" sz="160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двухполью</a:t>
            </a: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недостаточное удобрение полей, сокращение посевов пшеницы, технических культур и даже ржи. Снизилась урожайность: во второй половине XVII в. она составляла в среднем для ржи и ячменя сам-три, для овса — сам-два. Положение крепостных крестьян в это время значительно ухудшилось. По-прежнему господствовала фольварочно-барщинная система. Основной повинностью оставалась барщина, нормы которой непрерывно возрастали. Но повинности крестьян не ограничивались обработкой господской земли. Они должны были выполнять без всякого вознаграждения и не в счет барщины много других разнообразных работ для пана: подводную повинность и охрану поместья, ремонт дорог, экстренные работы во время летней страды, работы на панском огороде и т. д. Сохранялись и натуральные оброки, и денежный чинш. Сверх повинностей в пользу помещика на крестьянина ложилась главная тяжесть государственных налогов.</a:t>
            </a:r>
          </a:p>
          <a:p>
            <a:pPr algn="just">
              <a:lnSpc>
                <a:spcPct val="120000"/>
              </a:lnSpc>
            </a:pP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Связь крестьянского хозяйства с рынком и все крестьянские промыслы находились под контролем пана. Обязанность крепостных молоть хлеб только на панских мельницах и монопольное право пропинации (изготовления и продажи спиртных напитков), являвшиеся для пана дополнительным источником дохода, также были тяжелым бременем для крестьянского хозяйства.</a:t>
            </a:r>
          </a:p>
          <a:p>
            <a:pPr algn="just">
              <a:lnSpc>
                <a:spcPct val="120000"/>
              </a:lnSpc>
            </a:pP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Следствием беспощадной эксплуатации крестьянских хозяйств было их разорение и упадок. Крестьянские наделы во второй половине XVII в. сократились на 20%; уменьшилось количество крестьянского скота, и крестьянам приходилось пользоваться панским скотом за дополнительные повинности. Увеличилось число малоземельных и безземельных крестьян, вынужденных наниматься в батраки на крайне тяжелых для них условиях. Еще более ухудшали положение крестьян войны, эпидемии и голодовки, весьма частые во второй половине XVII в.</a:t>
            </a:r>
          </a:p>
        </p:txBody>
      </p:sp>
    </p:spTree>
    <p:extLst>
      <p:ext uri="{BB962C8B-B14F-4D97-AF65-F5344CB8AC3E}">
        <p14:creationId xmlns:p14="http://schemas.microsoft.com/office/powerpoint/2010/main" val="225162001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развитие городов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38335" y="1158303"/>
            <a:ext cx="11915329" cy="5384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Одной из характерных черт развития России в XVI-XVII вв. было появление большого числа новых городов , значительное городское строительство. Здесь имеется в виду увеличение числа городов не только в социально-экономическом смысле этого термина, когда имеются в виду поселения, значительная часть жителей которых занималась торгово-промышленной деятельностью. Строилось много городов -укреплений, имевших военно-оборонительное значение. Во второй половине XVI в. известно более 50 новы х городов для середины XVII в. исследователи указывают 254 города2 , из них о к о л о 180 были посадами, жители которых официально занимались торговлей и промыслами1 . В ряде случаев, как это показано в настоящей книге, при основании нового города его стены строились одновременно с жилыми и общественными помещениями. Д ля структуры русских городов до XVIII в., как новых, построенных в XVI—XVII вв., так и старых, продолжавших жить в это время, свойственны черты, которые позволили назвать их ландшафтными городами свободной планировки . Эта система предполагает соответствие расположения строящихся зданий, их комплексов , этажности (высоты) и ориентировки по естественному ландшафту — низким и высоким местам, косогорам и оврагам , предполагает связь с естественными водоемами, выделение зданий-доминант, видимых из всех точек соответствующего района города, достаточное расстояние между зданиями и кварталами застройки, образующие ”прозоры ” и противопожарные зоны и пр. Этих особенностей в значительной степени было лишено строительство по регулярной планировке, начавшееся в России с возведением Петербурга и ставшее стереотипным в XVIII—XIX вв. Оно основывалось на других эстетических принципах и многое заимствовало из западноевропейских средневековых городов , хотя в России и приобрело национальные черты. Д ля западноевропейских городов было характерно стремление на минимальной площади, ограниченной городским и стенами, вместить максимальное число зданий с жилыми и </a:t>
            </a:r>
            <a:r>
              <a:rPr lang="ru-RU" sz="160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призводственными</a:t>
            </a:r>
            <a:r>
              <a:rPr lang="ru-RU" sz="16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помещениями, что приводило к постройке домов вдоль узких улиц, образовывавших сплошную стену, к большой этажности зданий, при этом верхние этажи нависали над улицей.</a:t>
            </a:r>
          </a:p>
        </p:txBody>
      </p:sp>
    </p:spTree>
    <p:extLst>
      <p:ext uri="{BB962C8B-B14F-4D97-AF65-F5344CB8AC3E}">
        <p14:creationId xmlns:p14="http://schemas.microsoft.com/office/powerpoint/2010/main" val="80023529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развитие городов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38335" y="1101153"/>
            <a:ext cx="11915329" cy="5188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00"/>
              </a:lnSpc>
            </a:pPr>
            <a:r>
              <a:rPr lang="ru-RU" sz="1600" b="1" dirty="0">
                <a:effectLst/>
                <a:latin typeface="Arial" panose="020B0604020202020204" pitchFamily="34" charset="0"/>
              </a:rPr>
              <a:t>Города, ремесло и торговля в Речи Посполитой</a:t>
            </a:r>
          </a:p>
          <a:p>
            <a:pPr>
              <a:lnSpc>
                <a:spcPts val="2100"/>
              </a:lnSpc>
            </a:pPr>
            <a:endParaRPr lang="ru-RU" sz="1600" b="1" dirty="0">
              <a:effectLst/>
              <a:latin typeface="Arial" panose="020B0604020202020204" pitchFamily="34" charset="0"/>
            </a:endParaRPr>
          </a:p>
          <a:p>
            <a:pPr algn="just">
              <a:lnSpc>
                <a:spcPts val="2100"/>
              </a:lnSpc>
            </a:pPr>
            <a:r>
              <a:rPr lang="ru-RU" sz="1600" dirty="0">
                <a:effectLst/>
                <a:latin typeface="Arial" panose="020B0604020202020204" pitchFamily="34" charset="0"/>
              </a:rPr>
              <a:t>Города, торговля и промышленность во второй половине XVII в. также находились в упадке. Барщинно-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фольварочная</a:t>
            </a:r>
            <a:r>
              <a:rPr lang="ru-RU" sz="1600" dirty="0">
                <a:effectLst/>
                <a:latin typeface="Arial" panose="020B0604020202020204" pitchFamily="34" charset="0"/>
              </a:rPr>
              <a:t> система уже привела в этот период к обнищанию основной массы крестьянства и к ослаблению связей крестьянского хозяйства с рынком. В то же время польские феодалы, выручая огромные суммы денег от торговли хлебом, расходовали их на покупку заграничных товаров, преимущественно предметов роскоши. Города были отстранены от внешней торговли.</a:t>
            </a:r>
          </a:p>
          <a:p>
            <a:pPr algn="just">
              <a:lnSpc>
                <a:spcPts val="2100"/>
              </a:lnSpc>
            </a:pPr>
            <a:r>
              <a:rPr lang="ru-RU" sz="1600" dirty="0">
                <a:effectLst/>
                <a:latin typeface="Arial" panose="020B0604020202020204" pitchFamily="34" charset="0"/>
              </a:rPr>
              <a:t>Основной формой промышленного производства оставалось цеховое ремесло, но количество цеховых ремесленников значительно сократилось при одновременном росте числа ремесленников, не входивших в цеховые организации и получивших название 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партачей</a:t>
            </a:r>
            <a:r>
              <a:rPr lang="ru-RU" sz="1600" dirty="0">
                <a:effectLst/>
                <a:latin typeface="Arial" panose="020B0604020202020204" pitchFamily="34" charset="0"/>
              </a:rPr>
              <a:t>. При этом развитие 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внецехового</a:t>
            </a:r>
            <a:r>
              <a:rPr lang="ru-RU" sz="1600" dirty="0">
                <a:effectLst/>
                <a:latin typeface="Arial" panose="020B0604020202020204" pitchFamily="34" charset="0"/>
              </a:rPr>
              <a:t> ремесла не облегчало перехода к новому способу производства. Оно было использовано феодалами для увеличения своих доходов и в ущерб экономическим интересам города. Феодалы селили «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партачей</a:t>
            </a:r>
            <a:r>
              <a:rPr lang="ru-RU" sz="1600" dirty="0">
                <a:effectLst/>
                <a:latin typeface="Arial" panose="020B0604020202020204" pitchFamily="34" charset="0"/>
              </a:rPr>
              <a:t>» и крепостных ремесленников в своих городских владениях — 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юридиках</a:t>
            </a:r>
            <a:r>
              <a:rPr lang="ru-RU" sz="1600" dirty="0">
                <a:effectLst/>
                <a:latin typeface="Arial" panose="020B0604020202020204" pitchFamily="34" charset="0"/>
              </a:rPr>
              <a:t>, на которые не распространялось городское право, и таким образом укрывали их от преследования цеховых и городских властей, запрещавших им заниматься ремеслом. Цеховые ремесленники справедливо видели в «</a:t>
            </a:r>
            <a:r>
              <a:rPr lang="ru-RU" sz="1600" dirty="0" err="1">
                <a:effectLst/>
                <a:latin typeface="Arial" panose="020B0604020202020204" pitchFamily="34" charset="0"/>
              </a:rPr>
              <a:t>партачах</a:t>
            </a:r>
            <a:r>
              <a:rPr lang="ru-RU" sz="1600" dirty="0">
                <a:effectLst/>
                <a:latin typeface="Arial" panose="020B0604020202020204" pitchFamily="34" charset="0"/>
              </a:rPr>
              <a:t>» своих конкурентов. С середины XVII в. обнаруживается заметный упадок внутренней торговли. Отчасти это явилось результатом роста вотчинного ремесла, которое обычно не включалось в общий товарооборот и было связано лишь с соседними деревнями. Сократилась и внешняя торговля. Транзитный путь через Польшу с Востока в результате польско-турецких войн потерял свое значение.</a:t>
            </a:r>
          </a:p>
          <a:p>
            <a:pPr algn="just">
              <a:lnSpc>
                <a:spcPts val="2100"/>
              </a:lnSpc>
            </a:pPr>
            <a:r>
              <a:rPr lang="ru-RU" sz="1600" dirty="0">
                <a:effectLst/>
                <a:latin typeface="Arial" panose="020B0604020202020204" pitchFamily="34" charset="0"/>
              </a:rPr>
              <a:t>	Напряженная борьба подмастерьев и городской бедноты против мастеров и городской верхушки усугубляла кризис городской, экономики.</a:t>
            </a:r>
          </a:p>
        </p:txBody>
      </p:sp>
    </p:spTree>
    <p:extLst>
      <p:ext uri="{BB962C8B-B14F-4D97-AF65-F5344CB8AC3E}">
        <p14:creationId xmlns:p14="http://schemas.microsoft.com/office/powerpoint/2010/main" val="423311923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служилые люди и шляхта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85848" y="1336575"/>
            <a:ext cx="1182030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Главным, основным делением общества в России, разграничивавшим его на две разные части, было деление на «служилых людей» и «</a:t>
            </a:r>
            <a:r>
              <a:rPr lang="ru-RU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жилецких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людей». Таким образом, одна часть общества несла «службу» государству, а другая обеспечивала своим трудом возможность первой нести эту службу. Эта терминология вовсе не была случайной. В ней находил отражение характер русского общества конца XVI — начала XVII в. как общества «служилого», где права и привилегии той или иной социальной группы были связаны с той «службой», которую соответствующий «чин» нес в пользу государства. «Служилые люди» в свою очередь делились на «служилых людей по отечеству» и «служилых людей по прибору». «Служилые люди по отечеству» — это совокупность бояр и детей боярских, дворянское сословие, господствующая социальная группа русского общества. Их наименование «служилыми людьми» говорит о том, что и дворянство окончательно после преобразований времени Ивана IV стало «служилым» сословием. Наименование «служилыми людьми по отечеству» означало, что дети боярские обладали наследственным правом на свою «службу», и это право признавалось государственной властью. Эта «служба» была военной службой в рядах дворянской конницы или службой на руководящих должностях в административном аппарате. За «службу» правитель наделял детей боярских и бояр землей с крестьянами. «Чин» «служилых людей по отечеству» имел сложную иерархическую структуру, постепенно сформировавшуюся на протяжении конца XV—XIV в. </a:t>
            </a:r>
          </a:p>
        </p:txBody>
      </p:sp>
    </p:spTree>
    <p:extLst>
      <p:ext uri="{BB962C8B-B14F-4D97-AF65-F5344CB8AC3E}">
        <p14:creationId xmlns:p14="http://schemas.microsoft.com/office/powerpoint/2010/main" val="310510772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служилые люди и шляхта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85848" y="1136754"/>
            <a:ext cx="11820303" cy="5721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00"/>
              </a:lnSpc>
            </a:pPr>
            <a:r>
              <a:rPr lang="ru-RU" sz="1400" dirty="0">
                <a:effectLst/>
                <a:latin typeface="Arial" panose="020B0604020202020204" pitchFamily="34" charset="0"/>
              </a:rPr>
              <a:t>	В Речи Посполитой сложилась уникальная сословная структура. В Польше сословная система была замкнутой – были строго определены границы шляхты и других сословий, благодаря чему шляхта получила полное преобладание, в Речи Посполитой была так называемая «шляхетская демократия» - форма сословно-представительной монархии. Если в других государствах король играл ведущую роль, то в Речи Посполитой король занимал подчиненное положение, главную роль играла шляхта.</a:t>
            </a:r>
          </a:p>
          <a:p>
            <a:pPr algn="just">
              <a:lnSpc>
                <a:spcPts val="2100"/>
              </a:lnSpc>
            </a:pPr>
            <a:r>
              <a:rPr lang="ru-RU" sz="1400" dirty="0">
                <a:effectLst/>
                <a:latin typeface="Arial" panose="020B0604020202020204" pitchFamily="34" charset="0"/>
              </a:rPr>
              <a:t>	Шляхта составляла 10% от всего польского населения (в остальной Европе, кроме Испании, дворянство составляло 1-5% населения). В XVI веке положение шляхты было закреплено рядом документов, которые обеспечивали шляхте монополию на землю, на занятие государственных и церковных должностей, абсолютную власть над крестьянством, доминирование в торговле и независимость от королевской власти.</a:t>
            </a:r>
          </a:p>
          <a:p>
            <a:pPr algn="just">
              <a:lnSpc>
                <a:spcPts val="2100"/>
              </a:lnSpc>
            </a:pPr>
            <a:r>
              <a:rPr lang="ru-RU" sz="1400" dirty="0">
                <a:effectLst/>
                <a:latin typeface="Arial" panose="020B0604020202020204" pitchFamily="34" charset="0"/>
              </a:rPr>
              <a:t>	Шляхта делилась на </a:t>
            </a:r>
            <a:r>
              <a:rPr lang="ru-RU" sz="1400" dirty="0" err="1">
                <a:effectLst/>
                <a:latin typeface="Arial" panose="020B0604020202020204" pitchFamily="34" charset="0"/>
              </a:rPr>
              <a:t>магнатерию</a:t>
            </a:r>
            <a:r>
              <a:rPr lang="ru-RU" sz="1400" dirty="0">
                <a:effectLst/>
                <a:latin typeface="Arial" panose="020B0604020202020204" pitchFamily="34" charset="0"/>
              </a:rPr>
              <a:t> – высший слой, имевший значительную земельную собственность (в Польше не менее 20 деревень, на Украине – 10 деревень, в остальных землях – еще меньше), среднюю шляхту и низший слой, который занимало безземельно служилое дворянство. Помимо земельных владений имело значение принадлежность к определенной фамилии или определенной территории.</a:t>
            </a:r>
          </a:p>
          <a:p>
            <a:pPr algn="just">
              <a:lnSpc>
                <a:spcPts val="2100"/>
              </a:lnSpc>
            </a:pPr>
            <a:r>
              <a:rPr lang="ru-RU" sz="1400" dirty="0">
                <a:effectLst/>
                <a:latin typeface="Arial" panose="020B0604020202020204" pitchFamily="34" charset="0"/>
              </a:rPr>
              <a:t>	Шляхта имела особую идеологию и особое самосознание. Было четко оформлено чувство избранности своего сословия, что выразилось в формировании «идеологии </a:t>
            </a:r>
            <a:r>
              <a:rPr lang="ru-RU" sz="1400" dirty="0" err="1">
                <a:effectLst/>
                <a:latin typeface="Arial" panose="020B0604020202020204" pitchFamily="34" charset="0"/>
              </a:rPr>
              <a:t>сарматизма</a:t>
            </a:r>
            <a:r>
              <a:rPr lang="ru-RU" sz="1400" dirty="0">
                <a:effectLst/>
                <a:latin typeface="Arial" panose="020B0604020202020204" pitchFamily="34" charset="0"/>
              </a:rPr>
              <a:t>». Шляхтичи вели свой род от сарматов, воспринимая себя более совершенными по сравнению с мещанами и крестьянством. Уровень культурного развития шляхты действительно был весьма высок – польская шляхта значительные усилия отдавала образованию. Шляхтичи путешествовали по всей Европе. Обязательным обращением к шляхтичу было «пан». Избранность шляхты поддерживалась мифологией – мифами о защите польской шляхтой Европы и католичества от схизматиков и мусульман. Еще одной особенностью в самосознании шляхты была идея о равенстве всех шляхтичей вне зависимости от происхождения. Иерархия внутри шляхты отсутствовала, принятие иностранных титулов осуждалось. Польским народом шляхта считала только себя. Шляхетское сословие еще в XV веке закрыло себя от проникновения новых членов. Право выдавать дворянские грамоты осталось только за шляхетским сеймом. Стать шляхтичем законным способом можно было только за особые заслуги – за первую половину XVII века было выдано всего 20 дворянских грамот.</a:t>
            </a:r>
          </a:p>
        </p:txBody>
      </p:sp>
    </p:spTree>
    <p:extLst>
      <p:ext uri="{BB962C8B-B14F-4D97-AF65-F5344CB8AC3E}">
        <p14:creationId xmlns:p14="http://schemas.microsoft.com/office/powerpoint/2010/main" val="17591079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бояре и магнаты, Земские соборы и сеймы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95317" y="1108179"/>
            <a:ext cx="11801365" cy="5991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Земские соборы в России - первое явление общественно-политической жизни, которое без всяких оговорок может быть названо сословным представительством. Ибо вече имело, по сути своей, иную природу.</a:t>
            </a:r>
          </a:p>
          <a:p>
            <a:pPr>
              <a:lnSpc>
                <a:spcPts val="21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целому ряду вопросов, касающихся природы земских соборов, продолжаются дискуссии, но составить некий целостный образ конечно же возможно.</a:t>
            </a:r>
          </a:p>
          <a:p>
            <a:pPr>
              <a:lnSpc>
                <a:spcPts val="21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Во-первых, необходимо обратить внимание на сам термин «земский собор», являющийся позднейшим «изобретением» историков. Современники называли их «собор» (наряду с другими видами собраний) «совет», «земский совет». Слово «земский» в данном случае означает государственный, общественный. Таким образом, земский собор - это совещание представителей сословий («земли») по вопросам, касающимся государственного устройства во всех возможных аспектах. Слово «собор» оказывается по-своему многозначным. В частности, наряду с земскими соборами в их обычном понимании имели место церковные соборы (например, известный «стоглавый» собор 1551 г. или собор на раскольников 1666/1667 гг.); войсковые соборы, выражавшие позицию войска в походе, по вопросам о качестве снабжения, необходимости продолжений военных действий и пр.</a:t>
            </a:r>
          </a:p>
          <a:p>
            <a:pPr>
              <a:lnSpc>
                <a:spcPts val="2100"/>
              </a:lnSpc>
            </a:pP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История сейма корнями уходит к славянским вечевым традициям и связана с эволюцией сословной системы в Польше, приведшей к формированию структур сословно-представительской демократии. В 1182 году был проведён сейм в </a:t>
            </a:r>
            <a:r>
              <a:rPr lang="ru-RU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Ленчице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Вальные (общие) сеймы начали проводиться с начала XV века как результат увеличения роли привилегированного сословия — шляхты— в управлении государством.</a:t>
            </a:r>
          </a:p>
          <a:p>
            <a:pPr>
              <a:lnSpc>
                <a:spcPts val="2100"/>
              </a:lnSpc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 заключения Люблинской унии был образован единый для обеих держав вальный сейм. Сейм состоял из двух палат: Сената Речи Посполитой и Посольской избы. Состав Сената (верхней палаты) претерпел существенные изменения, в него, кроме всех членов прежнего польского Сената, вошли представители от Великого княжества Литовского и Королевской Пруссии. В исключительную компетенцию Сейма входило издание законодательных актов, введение налогов, созыв </a:t>
            </a:r>
            <a:r>
              <a:rPr lang="ru-RU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посполитого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рушения, </a:t>
            </a:r>
            <a:r>
              <a:rPr lang="ru-RU" sz="1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нобилитация</a:t>
            </a:r>
            <a:r>
              <a:rPr lang="ru-RU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вырабатывание общего курса внешней политики, утверждение мирных договоров и перемирий, контроль над деятельностью короля и государственных чиновников.</a:t>
            </a:r>
          </a:p>
          <a:p>
            <a:pPr algn="just">
              <a:lnSpc>
                <a:spcPts val="2100"/>
              </a:lnSpc>
            </a:pPr>
            <a:endParaRPr lang="ru-RU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6525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4351734" y="314761"/>
            <a:ext cx="3537744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Содержание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94238" y="1320195"/>
            <a:ext cx="9087644" cy="486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Введение…………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………………………………....…………..……..................................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Смутное время, его причины и последствия.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…………………………………………...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крестьянство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..................................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.....................................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Россия и речь Посполитая: развитие городов………….....………………………..........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Россия и речь Посполитая: служилые люди и шляхта……….…………………………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Россия и Речь Посполитая: бояре и магнаты, Земские соборы и сеймы…………………………………………………………………………………………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Россия и Речь Посполитая: полномочия царя и короля, особенности развития государственных аппаратов…………………………………………………………………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Заключение………………………………………………………...........................................</a:t>
            </a:r>
          </a:p>
          <a:p>
            <a:pPr algn="just"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использованных источников…….……....................................................................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67582" y="1320195"/>
            <a:ext cx="667843" cy="57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15</a:t>
            </a:r>
          </a:p>
          <a:p>
            <a:pPr>
              <a:lnSpc>
                <a:spcPct val="150000"/>
              </a:lnSpc>
            </a:pPr>
            <a:endParaRPr lang="ru-RU" sz="1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17</a:t>
            </a:r>
          </a:p>
          <a:p>
            <a:pPr>
              <a:lnSpc>
                <a:spcPct val="150000"/>
              </a:lnSpc>
            </a:pPr>
            <a:endParaRPr lang="ru-RU" sz="1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18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19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20</a:t>
            </a:r>
          </a:p>
          <a:p>
            <a:pPr>
              <a:lnSpc>
                <a:spcPct val="150000"/>
              </a:lnSpc>
            </a:pPr>
            <a:endParaRPr lang="ru-RU" sz="1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3806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и Речь Посполитая: полномочия царя и короля, особенности развития государственных аппаратов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95317" y="1111269"/>
            <a:ext cx="11801365" cy="598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00"/>
              </a:lnSpc>
            </a:pP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У царя была сосредоточена вся полнота верховной государственной власти (законодательная, исполнительная и судебная). Все действия органов власти совершались только от имени царя и по царскому указу. Духовенство в свою очередь разработало идеологическое обоснование царской власти. В обществе было мнение о безальтернативности власти царя. Так, например, в 1612 г. Второе земское ополчение в своих грамотах говорило о необходимости «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выбрати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общим советом государя, чтоб до конца не разорится. Сами, господа, все ведаете: как нам ныне без государя против общих врагов…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стояти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?». В 1677 г. русский резидент в Польше Тяпкин писал, что «не такие тут порядки, что в государстве Московском, где государь как пресветлое солнце в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небеси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единый монарх и государь просвещается, и своим государским повелением, яко солнечными лучами, всюду един сияет, единого слушаем, единого боимся, единому служим все».</a:t>
            </a:r>
          </a:p>
          <a:p>
            <a:pPr algn="just">
              <a:lnSpc>
                <a:spcPts val="2100"/>
              </a:lnSpc>
            </a:pP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Боярская Дума состояла из ближайшего окружения царя и стояла во главе древнерусской администрации. Боярство в 16-17 вв., являлось высшим рангом, которым государь «жаловал» своих ближайших помощников. Известно несколько десятков знатных фамилий, преимущественно княжеских, члены которых (обычно — старшие члены) «бывали в боярах». Вторым чином или рангом в думе был «окольничий», который так же назначался царём. Эти «чины» пополнялись исключительно из представителей высшей московской аристократии, и только начиная с XVII в. были единичные случаи пожалования боярства людям из среднего служилого слоя.</a:t>
            </a:r>
          </a:p>
          <a:p>
            <a:pPr algn="just">
              <a:lnSpc>
                <a:spcPts val="2100"/>
              </a:lnSpc>
            </a:pP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Королевская власть в Речь Посполитой была ограничена сенатом. Членами сената были каштеляны (1) и воеводы — главы воеводств, на которые делилась Речь Посполитая, «министры»: канцлеры и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подканцеры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гетманы великие и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польные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подскарбии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(казначеи) и т.д., а также католические епископы. Сенаторы также принимали участие в сейме, представляя собой как бы его верхнюю палату, тогда как нижней палатой являлась посольская изба, где заседали депутаты, избранные шляхтой на сеймиках. В период между сеймами при короле постоянно присутствовало определенное число т.н. сенаторов-резидентов, которые должны были содействовать выработке тех или иных решений монарха, а фактически — следить затем, чтобы он не переступал через свои ограниченные прерогативы. Решения этого сенатского совета при короле именовались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senatus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consulta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ts val="2100"/>
              </a:lnSpc>
            </a:pPr>
            <a:r>
              <a:rPr lang="ru-RU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руках короля было немного рычагов управления государством. Прежде всего, король назначал каштелянов и воевод, канцлеров и гетманов и других «министров». Кандидатами на эти должности были наиболее влиятельные и богатые представители шляхетского сословия — магнаты. Кроме того король распределял между магнатами во временное владение земли, которые формально находились в управлении королевского двора — т.н. экономии и староства. Так же как и чины, староства и экономии давались, как правило, пожизненно, но зачастую один магнат мог продать право обладания ими другому.</a:t>
            </a:r>
          </a:p>
          <a:p>
            <a:pPr algn="just">
              <a:lnSpc>
                <a:spcPts val="2100"/>
              </a:lnSpc>
            </a:pPr>
            <a:endParaRPr lang="ru-RU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5567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00617" y="2895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25608" y="118374"/>
            <a:ext cx="9210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Заключение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5514" y="1124354"/>
            <a:ext cx="10720971" cy="5444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 1686 году с Польшей был заключен Вечный мир. Она навечно отказалась от тех земель, за которые более ста лет велась война. Началась эпоха военно-политического сотрудничества России и Речи Посполитой, но в этом сотрудничестве все больший перевес приобретало русское государство. При Петре I это видно уже особенно явственно, когда Петр фактически выступает как старший партнер по отношению к польскому королю, который был связан с ним союзными отношениями в начавшейся Северной войне против шведов. Петр активно формирует в Польше так называемую «русскую партию», поддерживая жалованием и своей протекцией при королевском дворе различных коронных и литовских магнатов. С этого времени, как считают историки, началась эпоха доминирования России в Речи Посполитой. Действительно, Россия стала активным игроком на польской арене. Здесь она соперничала не столько с польской властью, а с другими крупными европейскими державами: прежде всего с Австрией в лице монархии Габсбургов, с набиравшим мощь Прусским королевством и, конечно же, с великой державой Францией. Эта борьба велась русской дипломатией за то, чтобы утвердить свое безраздельное влияние в Польше.</a:t>
            </a:r>
          </a:p>
        </p:txBody>
      </p:sp>
    </p:spTree>
    <p:extLst>
      <p:ext uri="{BB962C8B-B14F-4D97-AF65-F5344CB8AC3E}">
        <p14:creationId xmlns:p14="http://schemas.microsoft.com/office/powerpoint/2010/main" val="375983171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73723" y="3164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25608" y="-6679"/>
            <a:ext cx="9210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Список использованных источников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0326" y="1010104"/>
            <a:ext cx="11651674" cy="5365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Барышева А. Д., Отечественная история</a:t>
            </a:r>
            <a:endParaRPr lang="en-US" sz="17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URL: </a:t>
            </a:r>
            <a:r>
              <a:rPr lang="en-US" sz="1700" u="sng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https://biblioclub.ru/index.php?page=book_view_red&amp;book_id=578373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(Дата обращения: 21.11.2022 г.)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2. Волков В.А., Воронин В.Е., Горский В.В., Военная история России с древнейших времен до конца 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XIX 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века</a:t>
            </a:r>
          </a:p>
          <a:p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URL: 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https://biblioclub.ru/index.php?page=book_view_red&amp;book_id=437430</a:t>
            </a:r>
            <a:endParaRPr lang="ru-RU" sz="17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(Дата обращения: 21.11.2022 г.)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ru-RU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 </a:t>
            </a:r>
            <a:r>
              <a:rPr lang="ru-RU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К. Кочегаров Взаимоотношения Речи Посполитой и России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URL: 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https://biblioclub.ru/index.php?page=book_view_red&amp;book_id=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234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ru-RU" sz="17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(Дата обращения: 21.11.2022 г.)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4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Кузнецов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И.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Н., История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URL: 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https://biblioclub.ru/index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php?page=book_view_red&amp;book_id=684222</a:t>
            </a:r>
            <a:endParaRPr lang="ru-RU" sz="17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(Дата обращения: 21.11.2022 г.)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5. Моисеев В.В., История России. С древнейших времен до наших дней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en-US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URL: </a:t>
            </a:r>
            <a:r>
              <a:rPr lang="en-US" sz="1700" u="sng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https://biblioclub.ru/index.php?page=book_view_red&amp;book_id=564646 </a:t>
            </a:r>
            <a:endParaRPr lang="ru-RU" sz="1700" u="sng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(Дата обращения: 21.11.2022 г.)</a:t>
            </a:r>
          </a:p>
        </p:txBody>
      </p:sp>
    </p:spTree>
    <p:extLst>
      <p:ext uri="{BB962C8B-B14F-4D97-AF65-F5344CB8AC3E}">
        <p14:creationId xmlns:p14="http://schemas.microsoft.com/office/powerpoint/2010/main" val="52377654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385454" y="3048000"/>
            <a:ext cx="95596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БЛАГОДАРИМ  ЗА 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7109084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66456" y="356593"/>
            <a:ext cx="2908300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51708" y="1754022"/>
            <a:ext cx="10688583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4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Отношения России и Польши имеют непростую и противоречивую историю, которая уходит вглубь веков. Россия и Польша — это две крупнейшие страны со славянским большинством населения, давние соседи и соперники.</a:t>
            </a:r>
          </a:p>
          <a:p>
            <a:pPr algn="l">
              <a:lnSpc>
                <a:spcPct val="150000"/>
              </a:lnSpc>
            </a:pPr>
            <a:r>
              <a:rPr lang="ru-RU" sz="24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Исторически между Россией и Польшей были как периоды вражды и </a:t>
            </a:r>
            <a:r>
              <a:rPr lang="ru-RU" sz="2400" b="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взаимоненависти</a:t>
            </a:r>
            <a:r>
              <a:rPr lang="ru-RU" sz="24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(особенно это касается противостояния между Речью Посполитой и Русским Царством)</a:t>
            </a:r>
          </a:p>
        </p:txBody>
      </p:sp>
    </p:spTree>
    <p:extLst>
      <p:ext uri="{BB962C8B-B14F-4D97-AF65-F5344CB8AC3E}">
        <p14:creationId xmlns:p14="http://schemas.microsoft.com/office/powerpoint/2010/main" val="31942379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66456" y="314761"/>
            <a:ext cx="2908300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6DE60-392F-C54F-B78C-A8A12CEB85AB}"/>
              </a:ext>
            </a:extLst>
          </p:cNvPr>
          <p:cNvSpPr/>
          <p:nvPr/>
        </p:nvSpPr>
        <p:spPr>
          <a:xfrm>
            <a:off x="235661" y="1467460"/>
            <a:ext cx="11769890" cy="4602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работе Барышевой А. Д.,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Отечественная история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]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упоминаются особенности жизни людей в России и Речи Посполитой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работе Волкова В.А., Воронина В.Е., Горского В.В.,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Военная история России с древнейших времен до конца XIX века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”, [2] 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упоминаются события смутного времени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работе К. Кочегаров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Взаимоотношения Речи Посполитой и России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”, [3]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упоминаются особенности взаимоотношений России и Речи Посполитой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работе Кузнецова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И.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Н.,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История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[4]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рассказывается об развитии России и Речи Посполитой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работе Моисеева В.В.,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История России. С древнейших времен до наших дней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”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[5]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упоминаются различные события и реформы во время существования Речи Посполитой</a:t>
            </a:r>
          </a:p>
        </p:txBody>
      </p:sp>
    </p:spTree>
    <p:extLst>
      <p:ext uri="{BB962C8B-B14F-4D97-AF65-F5344CB8AC3E}">
        <p14:creationId xmlns:p14="http://schemas.microsoft.com/office/powerpoint/2010/main" val="11696401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707461" y="-149084"/>
            <a:ext cx="4777077" cy="941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7679"/>
              </a:lnSpc>
            </a:pP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Цель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и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задачи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работы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438614" y="1067147"/>
            <a:ext cx="9794598" cy="148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Цель: о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пределить сущность Смуты, окончательного оформления крепостничества, русской культуры в XIII-XVII </a:t>
            </a:r>
            <a:r>
              <a:rPr lang="ru-RU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вв</a:t>
            </a: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московского царства и Речи Посполитой во второй половине XVI – первой половине XVII вв.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endParaRPr lang="ru-RU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438614" y="2489893"/>
            <a:ext cx="10009751" cy="226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Aft>
                <a:spcPts val="600"/>
              </a:spcAft>
              <a:defRPr/>
            </a:pPr>
            <a:r>
              <a:rPr lang="ru-RU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Задачи: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Рассмотреть ход и последствия Смуты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Разобрать окончательное оформление крепостничества, взаимоотношения московского царства и Речи Посполитой во второй половине XVI – первой половине XVII вв.</a:t>
            </a:r>
          </a:p>
        </p:txBody>
      </p:sp>
    </p:spTree>
    <p:extLst>
      <p:ext uri="{BB962C8B-B14F-4D97-AF65-F5344CB8AC3E}">
        <p14:creationId xmlns:p14="http://schemas.microsoft.com/office/powerpoint/2010/main" val="42469539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Смутное время, его причины и последствия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363597" y="932909"/>
            <a:ext cx="4979928" cy="571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Предпосылки 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 1584 году умирает царь Иван IV Грозный и у него остаётся только два наследника. Малолетний царевич Дмитрий был убит в 1591 году в Угличе при загадочных обстоятельствах, а старший сын Фёдор интереса к государственным делам проявлял мало. Страной за него фактически правил Борис Годунов, детей у Фёдора к 1598 году не появилось. Помимо этого, к предпосылкам Смуты можно отнести и последствия правления Ивана IV – разорение страны Ливонской войны и набегами крымских татар, а также опричнину, которая привела к соперничеству между боярскими группировками. </a:t>
            </a:r>
          </a:p>
          <a:p>
            <a:pPr algn="just">
              <a:lnSpc>
                <a:spcPct val="120000"/>
              </a:lnSpc>
            </a:pPr>
            <a:br>
              <a:rPr lang="ru-RU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FD31D9-A4B6-4EFB-9B9B-11D7395A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45" y="1622515"/>
            <a:ext cx="5804060" cy="3612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5CB0F-D97F-4C6C-A0B2-189955F0254C}"/>
              </a:ext>
            </a:extLst>
          </p:cNvPr>
          <p:cNvSpPr txBox="1"/>
          <p:nvPr/>
        </p:nvSpPr>
        <p:spPr>
          <a:xfrm>
            <a:off x="6611120" y="5235484"/>
            <a:ext cx="405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1 – Смутное время</a:t>
            </a:r>
          </a:p>
        </p:txBody>
      </p:sp>
    </p:spTree>
    <p:extLst>
      <p:ext uri="{BB962C8B-B14F-4D97-AF65-F5344CB8AC3E}">
        <p14:creationId xmlns:p14="http://schemas.microsoft.com/office/powerpoint/2010/main" val="346860016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Смутное время, его причины и последствия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240507" y="776426"/>
            <a:ext cx="11710986" cy="728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Причины смуты</a:t>
            </a:r>
          </a:p>
          <a:p>
            <a:pPr algn="just">
              <a:lnSpc>
                <a:spcPct val="120000"/>
              </a:lnSpc>
            </a:pPr>
            <a: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 хронологической последовательности они выглядят следующим образом: Пресечение династии Рюриковичей в 1598 году. Недовольство Годуновыми со стороны боярства. Голод и неурожаи в 1601–1603 годах. Недовольство царём перешло на простой народ, который связывал беды с ним. Появление в 1604 году Лжедмитрия I и начало самозванства, впервые в истории России. Внешний фактор. Иностранная интервенция в поддержку самозванца (поляки) и по приглашению царя Василия Шуйского против Лжедмитрия II (шведы).</a:t>
            </a:r>
          </a:p>
          <a:p>
            <a:pPr algn="ctr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Движущие элементы Смутного времени </a:t>
            </a:r>
          </a:p>
          <a:p>
            <a:pPr algn="just">
              <a:lnSpc>
                <a:spcPct val="120000"/>
              </a:lnSpc>
            </a:pPr>
            <a: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В событиях Смуты приняли участие все слои общества. Наиболее важную роль в событиях играли три сословия – стрельцы, казаки и боевые холопы. Последняя категория возникла из-за нехватки земли на всех дворянских детей. Именно из боевых холопов происходил Иван Болотников – предводитель крупнейшего крестьянского восстания, собственно, первого такого в истории страны. Полурегулярным войском в те годы были стрельцы. Они несли сторожевую службу в городах, в свободное от войн время им разрешалось заниматься ремеслом. Именно стрельцы приняли участие в свержении Лжедмитрия I, а также во всех крупных сражениях Смутного времени. Казаки в начале XVII века представляли собой самостоятельную и часто враждебную силу, они часто разоряли города и волости. Видным казачьим предводителем периода Смуты был атаман донских казаков Иван </a:t>
            </a:r>
            <a:r>
              <a:rPr lang="ru-RU" sz="1700" b="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Заруцкий</a:t>
            </a:r>
            <a: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Его деятельность продолжалась с 1604 до 1614 года, то есть поддержки Лжедмитрия I до бегства на Яик с женой самозванца – авантюристкой Мариной Мнишек. Казачество было главной опорой самозванцев. Особенностями периода была постоянная борьба между низами и верхами. Например, в Москве зажиточная часть общества в 1610 году была готова служить польскому королевичу Владиславу, а низы бежали к самозванцу Лжедмитрию II. Духовенство, несмотря на свою образованность и авторитет в обществе, не смогло предотвратить Смуты.</a:t>
            </a:r>
            <a:b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17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br>
              <a:rPr lang="ru-RU" sz="1700" b="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1700" b="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97472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Смутное время, его причины и последствия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179784" y="1669928"/>
            <a:ext cx="11832431" cy="3518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Земский собор 1613 — выборы нового царя </a:t>
            </a:r>
          </a:p>
          <a:p>
            <a:pPr algn="just">
              <a:lnSpc>
                <a:spcPct val="120000"/>
              </a:lnSpc>
            </a:pPr>
            <a:r>
              <a:rPr lang="ru-RU" sz="17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После изгнания силами второго земского ополчения из Москвы польского гарнизона в неё стали съезжаться выборные люди, городские и сельские, для избрания царя на Земском соборе. На первом заседании собора его участники приговорили, что не будут избирать на трон иностранцев и сына самозванца от Марины Мнишек. И всё-таки вопрос о новом царём решался долго. Решающим стало мнение атамана донских казаков, которое тот подал в письме бывшему руководителю земского ополчения – князю и воеводе Дмитрию Пожарскому. В нём Михаил Фёдорович упоминался как “природный царь”. Вскоре в разные города государства были отправлены служилые люди, они узнавали мнение народа о Михаиле и в определённой мере занимались агитацией. В результате его и избрали царём на окончательных выборах 21 февраля 1613 года. Михаилу повезло с семьёй. Его дед Никита был родным братом первой жены Ивана IV – Анастасии. Он оставил о себе хорошую память в народе. Отец Михаила – Фёдор Никитич некоторое время был патриархом при самозванце Лжедмитрии II.</a:t>
            </a:r>
            <a:b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170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822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042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Смутное время, его причины и последствия</a:t>
            </a: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6E529B-DE5C-4858-8F12-00135FF72306}"/>
              </a:ext>
            </a:extLst>
          </p:cNvPr>
          <p:cNvSpPr/>
          <p:nvPr/>
        </p:nvSpPr>
        <p:spPr>
          <a:xfrm>
            <a:off x="278010" y="928413"/>
            <a:ext cx="11635979" cy="571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700" b="1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Итоги Смуты </a:t>
            </a:r>
          </a:p>
          <a:p>
            <a:pPr algn="just">
              <a:lnSpc>
                <a:spcPct val="120000"/>
              </a:lnSpc>
            </a:pP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Их можно поделить на экономические, военные и политические. Экономическим итогом Смуты стало разорение большей части территории страны. Её грабили интервенты, казаки, ногайцы, крымские татары и собственные повстанцы и разбойники. Казна была пуста. В 1614 денег едва хватало для содержания послов, которых отправляли в Голландию. С другой стороны, Смута способствовала ускоренному освоению Сибири при царе Михаиле Фёдоровиче. Военным итогом Смуты стали территориальные уступки Швеции на северо-востоке и Речи Посполитой на западе. Россия впервые утратила выход в Балтийские море. Вернуть его смог только Пётр I спустя 100 лет. Западные границы вернулись примерно на линию 1500 года, то есть ещё в период правления Ивана III. Армия стала слабее из-за общей разрухи. Если со Швецией подписали мирный договор, то с Речью Посполитой было достигнуто только перемирие на 14 лет и 5 месяцев. Польский королевич Владислав Ваза сохранял права на московский престол. Политическим итогом Смуты стало утверждение на троне династии Романовых. Интересно, что её представители почти одновременно заняли посты светской и духовной власти. Михаил Фёдорович стал царём, а его отец Филарет – патриархом. Смутное время привело к изменению состава правительственного класса. Влияние старого боярства постепенно уменьшалось и его место стали занимать выходцы из новых родов, о которых мало было известно до начала XVII века. К таковым относились Нарышкины, Милославские, Лопухины и Долгорукие. Зато в событиях XVII века уже не видно представителей родов Холмских, Годуновых и </a:t>
            </a:r>
            <a:r>
              <a:rPr lang="ru-RU" sz="1700" i="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Микулинских</a:t>
            </a:r>
            <a: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Даже Боярская дума в XVII веке по своему составу наполняется теми, кого современники называли “случайными” людьми. Эти изменения привели к расстройству системы местничества и его отмене к 1682 году.</a:t>
            </a:r>
            <a:br>
              <a:rPr lang="ru-RU" sz="1700" i="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1700" i="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1765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885</TotalTime>
  <Words>4841</Words>
  <Application>Microsoft Office PowerPoint</Application>
  <PresentationFormat>Широкоэкранный</PresentationFormat>
  <Paragraphs>159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Century Gothic</vt:lpstr>
      <vt:lpstr>Times New Roman</vt:lpstr>
      <vt:lpstr>Wingdings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Kikuzawa Sees You</cp:lastModifiedBy>
  <cp:revision>131</cp:revision>
  <dcterms:created xsi:type="dcterms:W3CDTF">2022-10-27T16:31:09Z</dcterms:created>
  <dcterms:modified xsi:type="dcterms:W3CDTF">2023-01-03T12:21:07Z</dcterms:modified>
</cp:coreProperties>
</file>